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56" r:id="rId2"/>
    <p:sldId id="329" r:id="rId3"/>
    <p:sldId id="279" r:id="rId4"/>
    <p:sldId id="341" r:id="rId5"/>
    <p:sldId id="342" r:id="rId6"/>
    <p:sldId id="357" r:id="rId7"/>
    <p:sldId id="343" r:id="rId8"/>
    <p:sldId id="344" r:id="rId9"/>
    <p:sldId id="345" r:id="rId10"/>
    <p:sldId id="281" r:id="rId11"/>
    <p:sldId id="348" r:id="rId12"/>
    <p:sldId id="346" r:id="rId13"/>
    <p:sldId id="347" r:id="rId14"/>
    <p:sldId id="283" r:id="rId15"/>
    <p:sldId id="318" r:id="rId16"/>
    <p:sldId id="352" r:id="rId17"/>
    <p:sldId id="353" r:id="rId18"/>
    <p:sldId id="354" r:id="rId19"/>
    <p:sldId id="355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FF"/>
    <a:srgbClr val="0033CC"/>
    <a:srgbClr val="0000CC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1758" y="390"/>
      </p:cViewPr>
      <p:guideLst>
        <p:guide orient="horz" pos="2160"/>
        <p:guide pos="532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887E8A5-F06B-4B31-B5D3-C3D81E44927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21293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A995F91-043E-447E-9640-EE55840582B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77145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27631-901C-4A42-9D25-326074A6BFE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EAD57-3360-4520-BC73-48A3858A26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B00E1-399C-4148-A5A1-9EED2320C39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921C45-EDF3-4933-A0C9-0CF69077222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61891-DDDA-4236-B6B4-6BFEE0AC563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F3FA7-6C5D-482D-82D4-E0F3F1E9A9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587F5E-DC8A-444C-98AE-D8395892F08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5BB5B-89DD-4A4C-9F56-3E03FCE7270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78C30-83CB-4FFE-B480-3FDB0C3D76D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FF840A-3A64-4E9E-B312-C10F5FA2706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30FFC3-443C-496E-B712-4FAAFA2AD1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0D4CB-F768-4885-A164-74EA61587D8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pPr>
              <a:defRPr/>
            </a:pPr>
            <a:fld id="{D3A5492F-1262-4678-B9C4-A0A895F2317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vddX4n30sXY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1</a:t>
            </a:r>
            <a:br>
              <a:rPr lang="en-US" dirty="0" smtClean="0"/>
            </a:br>
            <a:r>
              <a:rPr lang="en-US" dirty="0" smtClean="0"/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33848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8" name="Picture 6" descr="http://rebeltext.org/images/redGoat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"/>
            <a:ext cx="3028950" cy="83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9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0" y="1676400"/>
            <a:ext cx="5949950" cy="449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9966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Book (The Core of this Course)</a:t>
            </a:r>
            <a:br>
              <a:rPr lang="en-US" sz="4000" dirty="0" smtClean="0"/>
            </a:br>
            <a:endParaRPr lang="en-US" sz="2400" dirty="0" smtClean="0"/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1524000" y="4870718"/>
            <a:ext cx="629602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b="1" i="1" dirty="0"/>
              <a:t>Additional required readings will be posted on the course </a:t>
            </a:r>
            <a:r>
              <a:rPr lang="en-US" b="1" i="1" dirty="0" smtClean="0"/>
              <a:t>websites </a:t>
            </a:r>
            <a:r>
              <a:rPr lang="en-US" b="1" i="1" dirty="0"/>
              <a:t>each </a:t>
            </a:r>
            <a:r>
              <a:rPr lang="en-US" b="1" i="1" dirty="0" smtClean="0"/>
              <a:t>week:</a:t>
            </a:r>
          </a:p>
          <a:p>
            <a:pPr algn="ctr"/>
            <a:r>
              <a:rPr lang="en-US" sz="1600" b="1" i="1" dirty="0" smtClean="0"/>
              <a:t>Rebeltext.org (public domain)</a:t>
            </a:r>
          </a:p>
          <a:p>
            <a:pPr algn="ctr"/>
            <a:r>
              <a:rPr lang="en-US" sz="1600" b="1" i="1" dirty="0" err="1" smtClean="0"/>
              <a:t>Smartsite</a:t>
            </a:r>
            <a:r>
              <a:rPr lang="en-US" sz="1600" b="1" i="1" dirty="0" smtClean="0"/>
              <a:t> (specific to our class)</a:t>
            </a:r>
            <a:r>
              <a:rPr lang="en-US" sz="1600" dirty="0" smtClean="0"/>
              <a:t> </a:t>
            </a:r>
            <a:endParaRPr lang="en-US" sz="1600" dirty="0"/>
          </a:p>
        </p:txBody>
      </p:sp>
      <p:pic>
        <p:nvPicPr>
          <p:cNvPr id="43012" name="Picture 4" descr="economics boo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676398"/>
            <a:ext cx="2133600" cy="317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847017"/>
            <a:ext cx="3076575" cy="287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Development Economics?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343400"/>
          </a:xfrm>
        </p:spPr>
        <p:txBody>
          <a:bodyPr/>
          <a:lstStyle/>
          <a:p>
            <a:r>
              <a:rPr lang="en-US" dirty="0" smtClean="0"/>
              <a:t>Everything: Just pick up a traditional textbook (or look in </a:t>
            </a:r>
            <a:r>
              <a:rPr lang="en-US" dirty="0" err="1" smtClean="0"/>
              <a:t>RebelText</a:t>
            </a:r>
            <a:r>
              <a:rPr lang="en-US" dirty="0" smtClean="0"/>
              <a:t>)</a:t>
            </a:r>
          </a:p>
          <a:p>
            <a:r>
              <a:rPr lang="en-US" dirty="0" smtClean="0"/>
              <a:t>So why have a field of development economics? </a:t>
            </a:r>
          </a:p>
          <a:p>
            <a:pPr lvl="1"/>
            <a:r>
              <a:rPr lang="en-US" dirty="0" smtClean="0"/>
              <a:t>There must be something different about poor countries. What is it?</a:t>
            </a:r>
          </a:p>
          <a:p>
            <a:r>
              <a:rPr lang="en-US" dirty="0" smtClean="0"/>
              <a:t>Book: How our thinking about development has evolved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078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Evolution of Development Thought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Growth</a:t>
            </a:r>
          </a:p>
          <a:p>
            <a:r>
              <a:rPr lang="en-US" dirty="0" smtClean="0"/>
              <a:t>Inequality and Poverty</a:t>
            </a:r>
          </a:p>
          <a:p>
            <a:r>
              <a:rPr lang="en-US" dirty="0" smtClean="0"/>
              <a:t>Trusting Markets</a:t>
            </a:r>
          </a:p>
          <a:p>
            <a:r>
              <a:rPr lang="en-US" dirty="0" smtClean="0"/>
              <a:t>Not Trusting Markets</a:t>
            </a:r>
          </a:p>
          <a:p>
            <a:r>
              <a:rPr lang="en-US" dirty="0" smtClean="0"/>
              <a:t>The Experimental Revolution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Overview in Chapter 1; we’ll cover all of these in this class</a:t>
            </a:r>
          </a:p>
        </p:txBody>
      </p:sp>
    </p:spTree>
    <p:extLst>
      <p:ext uri="{BB962C8B-B14F-4D97-AF65-F5344CB8AC3E}">
        <p14:creationId xmlns:p14="http://schemas.microsoft.com/office/powerpoint/2010/main" val="2092546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Trusting (International) Markets</a:t>
            </a:r>
            <a:endParaRPr lang="en-US" dirty="0"/>
          </a:p>
        </p:txBody>
      </p:sp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362200"/>
            <a:ext cx="5480631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655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 to the Bigger Question: What’s Development?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5720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300" dirty="0"/>
              <a:t>Economic development entails far-reaching changes in the structure of economies, technologies, societies, and political systems. </a:t>
            </a:r>
            <a:endParaRPr lang="en-US" sz="2300" dirty="0" smtClean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300" dirty="0" smtClean="0"/>
              <a:t>Development </a:t>
            </a:r>
            <a:r>
              <a:rPr lang="en-US" sz="2300" dirty="0"/>
              <a:t>economics is the study of economies that do not fit many of the basic assumptions underpinning economic analysis in high-income </a:t>
            </a:r>
            <a:r>
              <a:rPr lang="en-US" sz="2300" dirty="0" smtClean="0"/>
              <a:t>countries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300" dirty="0" smtClean="0"/>
              <a:t>Including </a:t>
            </a:r>
            <a:r>
              <a:rPr lang="en-US" sz="2300" dirty="0"/>
              <a:t>well-functioning markets, perfect information, and low transaction costs. </a:t>
            </a:r>
            <a:endParaRPr lang="en-US" sz="2300" dirty="0" smtClean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300" b="1" i="1" dirty="0" smtClean="0"/>
              <a:t>When </a:t>
            </a:r>
            <a:r>
              <a:rPr lang="en-US" sz="2300" b="1" i="1" dirty="0"/>
              <a:t>these assumptions break down, so do the most basic welfare and policy conclusions of </a:t>
            </a:r>
            <a:r>
              <a:rPr lang="en-US" sz="2300" b="1" i="1" dirty="0" smtClean="0"/>
              <a:t>economics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300" b="1" i="1" dirty="0" smtClean="0"/>
              <a:t>And we need new economic tools</a:t>
            </a:r>
            <a:r>
              <a:rPr lang="en-US" sz="2300" dirty="0" smtClean="0"/>
              <a:t>.</a:t>
            </a:r>
            <a:endParaRPr lang="en-US" sz="2300" dirty="0"/>
          </a:p>
        </p:txBody>
      </p:sp>
    </p:spTree>
    <p:extLst>
      <p:ext uri="{BB962C8B-B14F-4D97-AF65-F5344CB8AC3E}">
        <p14:creationId xmlns:p14="http://schemas.microsoft.com/office/powerpoint/2010/main" val="43799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Efficiency Versus Equity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Rich countries: seen as separate</a:t>
            </a:r>
          </a:p>
          <a:p>
            <a:pPr lvl="1"/>
            <a:r>
              <a:rPr lang="en-US" dirty="0" smtClean="0"/>
              <a:t>Grow the pie, then figure out how it gets divvied up</a:t>
            </a:r>
          </a:p>
          <a:p>
            <a:pPr lvl="1"/>
            <a:endParaRPr lang="en-US" dirty="0" smtClean="0"/>
          </a:p>
          <a:p>
            <a:r>
              <a:rPr lang="en-US" b="1" i="1" dirty="0" smtClean="0"/>
              <a:t>In Poor countries: Equity and efficiency cannot usually be separated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781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dirty="0" smtClean="0"/>
              <a:t>Why Efficiency Cannot Be Separated from Equity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828800"/>
            <a:ext cx="7772400" cy="4419600"/>
          </a:xfrm>
        </p:spPr>
        <p:txBody>
          <a:bodyPr/>
          <a:lstStyle/>
          <a:p>
            <a:pPr lvl="0"/>
            <a:r>
              <a:rPr lang="en-US" sz="2300" dirty="0"/>
              <a:t>Banks are unwilling to loan money to small farmers</a:t>
            </a:r>
          </a:p>
          <a:p>
            <a:pPr lvl="0"/>
            <a:r>
              <a:rPr lang="en-US" sz="2300" dirty="0"/>
              <a:t>Poor people cannot get insurance to protect themselves against crop loss or sickness</a:t>
            </a:r>
          </a:p>
          <a:p>
            <a:pPr lvl="0"/>
            <a:r>
              <a:rPr lang="en-US" sz="2300" dirty="0"/>
              <a:t>Poverty and malnutrition prevent kids from growing up to become productive adults</a:t>
            </a:r>
          </a:p>
          <a:p>
            <a:pPr lvl="0"/>
            <a:r>
              <a:rPr lang="en-US" sz="2300" dirty="0"/>
              <a:t>Access to markets for the stuff people produce, the inputs they use, and the goods they demand is different for the poor and rich</a:t>
            </a:r>
          </a:p>
          <a:p>
            <a:pPr lvl="0"/>
            <a:r>
              <a:rPr lang="en-US" sz="2300" dirty="0"/>
              <a:t>The ability to get a job depends on who you are, not on how productive you </a:t>
            </a:r>
            <a:r>
              <a:rPr lang="en-US" sz="2300" dirty="0" smtClean="0"/>
              <a:t>are</a:t>
            </a:r>
          </a:p>
          <a:p>
            <a:pPr lvl="0"/>
            <a:r>
              <a:rPr lang="en-US" sz="2300" dirty="0" smtClean="0"/>
              <a:t>No more student loans?</a:t>
            </a:r>
            <a:endParaRPr lang="en-US" sz="23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58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0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sz="4000" dirty="0" smtClean="0"/>
              <a:t>What Is Economic Development?</a:t>
            </a:r>
          </a:p>
        </p:txBody>
      </p:sp>
      <p:sp>
        <p:nvSpPr>
          <p:cNvPr id="3380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800" dirty="0" smtClean="0"/>
              <a:t>Is it growth?  </a:t>
            </a:r>
          </a:p>
        </p:txBody>
      </p:sp>
      <p:graphicFrame>
        <p:nvGraphicFramePr>
          <p:cNvPr id="33799" name="Object 7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733448403"/>
              </p:ext>
            </p:extLst>
          </p:nvPr>
        </p:nvGraphicFramePr>
        <p:xfrm>
          <a:off x="3429000" y="1543844"/>
          <a:ext cx="5181600" cy="463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34" name="Chart" r:id="rId3" imgW="3152775" imgH="2819400" progId="Excel.Chart.8">
                  <p:embed/>
                </p:oleObj>
              </mc:Choice>
              <mc:Fallback>
                <p:oleObj name="Chart" r:id="rId3" imgW="3152775" imgH="2819400" progId="Excel.Chart.8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1543844"/>
                        <a:ext cx="5181600" cy="4630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802" name="Picture 6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66800" y="2590800"/>
            <a:ext cx="2209800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sz="4000" smtClean="0"/>
              <a:t>But Careful:  Costa Rica vs. Equatorial Guinea</a:t>
            </a:r>
          </a:p>
        </p:txBody>
      </p:sp>
      <p:graphicFrame>
        <p:nvGraphicFramePr>
          <p:cNvPr id="38915" name="Object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8413019"/>
              </p:ext>
            </p:extLst>
          </p:nvPr>
        </p:nvGraphicFramePr>
        <p:xfrm>
          <a:off x="2652712" y="1524000"/>
          <a:ext cx="3443288" cy="3443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6" name="Chart" r:id="rId3" imgW="3143250" imgH="3143250" progId="Excel.Chart.8">
                  <p:embed/>
                </p:oleObj>
              </mc:Choice>
              <mc:Fallback>
                <p:oleObj name="Chart" r:id="rId3" imgW="3143250" imgH="3143250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2712" y="1524000"/>
                        <a:ext cx="3443288" cy="3443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917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95600" y="5257800"/>
            <a:ext cx="30670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 rot="16200000">
            <a:off x="3719157" y="4250322"/>
            <a:ext cx="7912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Infant </a:t>
            </a:r>
            <a:r>
              <a:rPr lang="en-US" sz="1200" dirty="0" err="1" smtClean="0"/>
              <a:t>Mortaity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93916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Income and Growth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7848600" cy="44196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600" dirty="0" smtClean="0"/>
              <a:t>In rich countries: development and growth are seen as similar 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600" dirty="0" smtClean="0"/>
              <a:t>E.g., think about urban development projects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600" dirty="0" smtClean="0"/>
              <a:t>A lot of things correlate with income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600" dirty="0" smtClean="0"/>
              <a:t>Life expectancy is higher in the US than Malawi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600" b="1" i="1" dirty="0" smtClean="0"/>
              <a:t>But most development economists would say development is different from growth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400" b="1" i="1" dirty="0" smtClean="0"/>
              <a:t>…though it’s hard to have development without growth</a:t>
            </a:r>
            <a:endParaRPr lang="en-US" sz="2400" b="1" i="1" dirty="0"/>
          </a:p>
        </p:txBody>
      </p:sp>
    </p:spTree>
    <p:extLst>
      <p:ext uri="{BB962C8B-B14F-4D97-AF65-F5344CB8AC3E}">
        <p14:creationId xmlns:p14="http://schemas.microsoft.com/office/powerpoint/2010/main" val="2477077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Development Projects Focus 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2133600"/>
            <a:ext cx="7772400" cy="41910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Concrete </a:t>
            </a:r>
            <a:r>
              <a:rPr lang="en-US" sz="2400" dirty="0"/>
              <a:t>outcomes related to poverty, malnutrition, inequality, and health</a:t>
            </a:r>
            <a:r>
              <a:rPr lang="en-US" sz="2400" dirty="0" smtClean="0"/>
              <a:t>.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Basic </a:t>
            </a:r>
            <a:r>
              <a:rPr lang="en-US" sz="2400" dirty="0"/>
              <a:t>physical needs like nutrition, shelter, and </a:t>
            </a:r>
            <a:r>
              <a:rPr lang="en-US" sz="2400" dirty="0" smtClean="0"/>
              <a:t>clothing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/>
              <a:t>D</a:t>
            </a:r>
            <a:r>
              <a:rPr lang="en-US" sz="2400" dirty="0" smtClean="0"/>
              <a:t>evelopment </a:t>
            </a:r>
            <a:r>
              <a:rPr lang="en-US" sz="2400" dirty="0"/>
              <a:t>of the mind (and of course people’s earnings potential), through education. </a:t>
            </a:r>
            <a:endParaRPr lang="en-US" sz="2400" dirty="0" smtClean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The </a:t>
            </a:r>
            <a:r>
              <a:rPr lang="en-US" sz="2400" dirty="0"/>
              <a:t>environment, conservation, and sustainable resource </a:t>
            </a:r>
            <a:r>
              <a:rPr lang="en-US" sz="2400" dirty="0" smtClean="0"/>
              <a:t>use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/>
              <a:t>H</a:t>
            </a:r>
            <a:r>
              <a:rPr lang="en-US" sz="2400" dirty="0" smtClean="0"/>
              <a:t>uman </a:t>
            </a:r>
            <a:r>
              <a:rPr lang="en-US" sz="2400" dirty="0"/>
              <a:t>rights, gender and ethnic </a:t>
            </a:r>
            <a:r>
              <a:rPr lang="en-US" sz="2400" dirty="0" smtClean="0"/>
              <a:t>equity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Government </a:t>
            </a:r>
            <a:r>
              <a:rPr lang="en-US" sz="2400" dirty="0"/>
              <a:t>corruption.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28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1371600"/>
            <a:ext cx="7772400" cy="3429000"/>
          </a:xfrm>
        </p:spPr>
        <p:txBody>
          <a:bodyPr/>
          <a:lstStyle/>
          <a:p>
            <a:r>
              <a:rPr lang="en-US" sz="4000" dirty="0" smtClean="0"/>
              <a:t>So What Is Development Then</a:t>
            </a:r>
            <a:r>
              <a:rPr lang="en-US" sz="4000" dirty="0"/>
              <a:t>?</a:t>
            </a:r>
            <a:br>
              <a:rPr lang="en-US" sz="4000" dirty="0"/>
            </a:br>
            <a:r>
              <a:rPr lang="en-US" sz="4000" dirty="0" smtClean="0"/>
              <a:t>What Does the UN Say?</a:t>
            </a:r>
            <a:br>
              <a:rPr lang="en-US" sz="40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2400" dirty="0" smtClean="0"/>
              <a:t>(The Millennium Development Goals)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1800" dirty="0">
                <a:hlinkClick r:id="rId2"/>
              </a:rPr>
              <a:t>http://</a:t>
            </a:r>
            <a:r>
              <a:rPr lang="en-US" sz="1800" dirty="0" smtClean="0">
                <a:hlinkClick r:id="rId2"/>
              </a:rPr>
              <a:t>www.youtube.com/watch?v=vddX4n30sXY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200" dirty="0" smtClean="0"/>
              <a:t/>
            </a:r>
            <a:br>
              <a:rPr lang="en-US" sz="1200" dirty="0" smtClean="0"/>
            </a:br>
            <a:endParaRPr lang="en-US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Millennium Development Goals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648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000" smtClean="0"/>
              <a:t>Set of targets adopted by 189 nations in Sept. 2000 (specific targets for each; p. 51)</a:t>
            </a:r>
          </a:p>
          <a:p>
            <a:pPr lvl="1">
              <a:lnSpc>
                <a:spcPct val="80000"/>
              </a:lnSpc>
            </a:pPr>
            <a:r>
              <a:rPr lang="en-US" sz="1800" smtClean="0"/>
              <a:t>1.  Eradicate extreme poverty and hunger</a:t>
            </a:r>
          </a:p>
          <a:p>
            <a:pPr lvl="1">
              <a:lnSpc>
                <a:spcPct val="80000"/>
              </a:lnSpc>
            </a:pPr>
            <a:r>
              <a:rPr lang="en-US" sz="1800" smtClean="0"/>
              <a:t>2.  Universal primary education</a:t>
            </a:r>
          </a:p>
          <a:p>
            <a:pPr lvl="1">
              <a:lnSpc>
                <a:spcPct val="80000"/>
              </a:lnSpc>
            </a:pPr>
            <a:r>
              <a:rPr lang="en-US" sz="1800" smtClean="0"/>
              <a:t>3.  Ender equity, empowerment of women</a:t>
            </a:r>
          </a:p>
          <a:p>
            <a:pPr lvl="1">
              <a:lnSpc>
                <a:spcPct val="80000"/>
              </a:lnSpc>
            </a:pPr>
            <a:r>
              <a:rPr lang="en-US" sz="1800" smtClean="0"/>
              <a:t>4.  Reduce child mortality</a:t>
            </a:r>
          </a:p>
          <a:p>
            <a:pPr lvl="1">
              <a:lnSpc>
                <a:spcPct val="80000"/>
              </a:lnSpc>
            </a:pPr>
            <a:r>
              <a:rPr lang="en-US" sz="1800" smtClean="0"/>
              <a:t>5.  Improve maternal health</a:t>
            </a:r>
          </a:p>
          <a:p>
            <a:pPr lvl="1">
              <a:lnSpc>
                <a:spcPct val="80000"/>
              </a:lnSpc>
            </a:pPr>
            <a:r>
              <a:rPr lang="en-US" sz="1800" smtClean="0"/>
              <a:t>6.  Combat HIV/AIDS, malaria, other diseases</a:t>
            </a:r>
          </a:p>
          <a:p>
            <a:pPr lvl="1">
              <a:lnSpc>
                <a:spcPct val="80000"/>
              </a:lnSpc>
            </a:pPr>
            <a:r>
              <a:rPr lang="en-US" sz="1800" smtClean="0"/>
              <a:t>7.  Environmental sustainability</a:t>
            </a:r>
          </a:p>
          <a:p>
            <a:pPr lvl="1">
              <a:lnSpc>
                <a:spcPct val="80000"/>
              </a:lnSpc>
            </a:pPr>
            <a:r>
              <a:rPr lang="en-US" sz="1800" smtClean="0"/>
              <a:t>8.  Develop a global partnership for development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Some on track, others not (esp. child mortality, gender equity in school enrollment)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Effects of current crisis worrisome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Per-capita income growth “increases the range of human choice” (W. Arthur Lewis, 1995, </a:t>
            </a:r>
            <a:r>
              <a:rPr lang="en-US" sz="2000" i="1" smtClean="0"/>
              <a:t>The Theory of Economic Growth</a:t>
            </a:r>
            <a:r>
              <a:rPr lang="en-US" sz="2000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sz="4000" dirty="0" smtClean="0"/>
              <a:t>What Happens When Countries Develop?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572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1800" dirty="0" smtClean="0"/>
              <a:t>Social indicators improve (Chapters 3-5)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Health:  Life expectancy, infant mortality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Education:  Literacy, higher education</a:t>
            </a:r>
          </a:p>
          <a:p>
            <a:pPr lvl="1">
              <a:lnSpc>
                <a:spcPct val="80000"/>
              </a:lnSpc>
            </a:pPr>
            <a:endParaRPr lang="en-US" sz="1600" dirty="0" smtClean="0"/>
          </a:p>
          <a:p>
            <a:pPr>
              <a:lnSpc>
                <a:spcPct val="80000"/>
              </a:lnSpc>
            </a:pPr>
            <a:r>
              <a:rPr lang="en-US" sz="1800" dirty="0" smtClean="0"/>
              <a:t>Structure of economy changes (Chapter 8)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Shift from agriculture to higher-paying urban jobs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Expansion of markets</a:t>
            </a:r>
          </a:p>
          <a:p>
            <a:pPr lvl="2">
              <a:lnSpc>
                <a:spcPct val="80000"/>
              </a:lnSpc>
            </a:pPr>
            <a:r>
              <a:rPr lang="en-US" sz="1400" dirty="0" smtClean="0"/>
              <a:t>Spatial</a:t>
            </a:r>
          </a:p>
          <a:p>
            <a:pPr lvl="2">
              <a:lnSpc>
                <a:spcPct val="80000"/>
              </a:lnSpc>
            </a:pPr>
            <a:r>
              <a:rPr lang="en-US" sz="1400" dirty="0" smtClean="0"/>
              <a:t>Varieties:  inputs, outputs, credit, insurance, futures</a:t>
            </a:r>
          </a:p>
          <a:p>
            <a:pPr lvl="2">
              <a:lnSpc>
                <a:spcPct val="80000"/>
              </a:lnSpc>
            </a:pPr>
            <a:endParaRPr lang="en-US" sz="1400" dirty="0" smtClean="0"/>
          </a:p>
          <a:p>
            <a:pPr>
              <a:lnSpc>
                <a:spcPct val="80000"/>
              </a:lnSpc>
            </a:pPr>
            <a:r>
              <a:rPr lang="en-US" sz="1800" dirty="0" smtClean="0"/>
              <a:t>Institutions develop and deepen (Chapters 9-10)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Legal, market, government, etc.</a:t>
            </a:r>
          </a:p>
          <a:p>
            <a:pPr lvl="2">
              <a:lnSpc>
                <a:spcPct val="80000"/>
              </a:lnSpc>
            </a:pPr>
            <a:r>
              <a:rPr lang="en-US" sz="1400" dirty="0" smtClean="0"/>
              <a:t>Ex: Contracts and Real Estate</a:t>
            </a:r>
          </a:p>
          <a:p>
            <a:pPr lvl="2">
              <a:lnSpc>
                <a:spcPct val="80000"/>
              </a:lnSpc>
            </a:pPr>
            <a:endParaRPr lang="en-US" sz="1400" dirty="0" smtClean="0"/>
          </a:p>
          <a:p>
            <a:pPr>
              <a:lnSpc>
                <a:spcPct val="80000"/>
              </a:lnSpc>
            </a:pPr>
            <a:r>
              <a:rPr lang="en-US" sz="1800" dirty="0" smtClean="0"/>
              <a:t>Accelerating then decelerating population growth (the population transition)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Emigration to immigration (the migration transition)</a:t>
            </a:r>
          </a:p>
          <a:p>
            <a:pPr lvl="1">
              <a:lnSpc>
                <a:spcPct val="80000"/>
              </a:lnSpc>
            </a:pPr>
            <a:endParaRPr lang="en-US" sz="1600" dirty="0" smtClean="0"/>
          </a:p>
          <a:p>
            <a:pPr>
              <a:lnSpc>
                <a:spcPct val="80000"/>
              </a:lnSpc>
            </a:pPr>
            <a:r>
              <a:rPr lang="en-US" sz="1800" dirty="0" smtClean="0"/>
              <a:t>Application of science to problems of production</a:t>
            </a:r>
          </a:p>
          <a:p>
            <a:pPr lvl="1">
              <a:lnSpc>
                <a:spcPct val="80000"/>
              </a:lnSpc>
            </a:pPr>
            <a:endParaRPr lang="en-US" sz="1600" dirty="0" smtClean="0"/>
          </a:p>
          <a:p>
            <a:pPr lvl="1">
              <a:lnSpc>
                <a:spcPct val="80000"/>
              </a:lnSpc>
            </a:pPr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2970447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Things to Keep in Mind:</a:t>
            </a:r>
            <a:br>
              <a:rPr lang="en-US" sz="4000" smtClean="0"/>
            </a:br>
            <a:r>
              <a:rPr lang="en-US" sz="4000" smtClean="0"/>
              <a:t>1.  Globalization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smtClean="0"/>
              <a:t>Globalization (p. 8):  Integration of national economies into the international economy through international flows of:</a:t>
            </a:r>
          </a:p>
          <a:p>
            <a:pPr lvl="1"/>
            <a:r>
              <a:rPr lang="en-US" sz="2400" smtClean="0"/>
              <a:t>Goods and services</a:t>
            </a:r>
          </a:p>
          <a:p>
            <a:pPr lvl="1"/>
            <a:r>
              <a:rPr lang="en-US" sz="2400" smtClean="0"/>
              <a:t>Direct foreign investment</a:t>
            </a:r>
          </a:p>
          <a:p>
            <a:pPr lvl="1"/>
            <a:r>
              <a:rPr lang="en-US" sz="2400" smtClean="0"/>
              <a:t>Short-term capital flows</a:t>
            </a:r>
          </a:p>
          <a:p>
            <a:pPr lvl="1"/>
            <a:r>
              <a:rPr lang="en-US" sz="2400" smtClean="0"/>
              <a:t>People</a:t>
            </a:r>
          </a:p>
          <a:p>
            <a:pPr lvl="1"/>
            <a:r>
              <a:rPr lang="en-US" sz="2400" smtClean="0"/>
              <a:t>Technology</a:t>
            </a:r>
          </a:p>
          <a:p>
            <a:r>
              <a:rPr lang="en-US" sz="2800" smtClean="0"/>
              <a:t>No one is isolated anymore</a:t>
            </a:r>
          </a:p>
        </p:txBody>
      </p:sp>
    </p:spTree>
    <p:extLst>
      <p:ext uri="{BB962C8B-B14F-4D97-AF65-F5344CB8AC3E}">
        <p14:creationId xmlns:p14="http://schemas.microsoft.com/office/powerpoint/2010/main" val="61233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History and Geography Matter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 smtClean="0"/>
              <a:t>Tradition of education vs. illiteracy</a:t>
            </a:r>
          </a:p>
          <a:p>
            <a:pPr>
              <a:lnSpc>
                <a:spcPct val="90000"/>
              </a:lnSpc>
            </a:pPr>
            <a:r>
              <a:rPr lang="en-US" sz="2800" smtClean="0"/>
              <a:t>Highly developed institutions and commerce, finance, transport run by locals vs. monopolized by colonizers</a:t>
            </a:r>
          </a:p>
          <a:p>
            <a:pPr>
              <a:lnSpc>
                <a:spcPct val="90000"/>
              </a:lnSpc>
            </a:pPr>
            <a:r>
              <a:rPr lang="en-US" sz="2800" smtClean="0"/>
              <a:t>Common language and culture</a:t>
            </a:r>
          </a:p>
          <a:p>
            <a:pPr>
              <a:lnSpc>
                <a:spcPct val="90000"/>
              </a:lnSpc>
            </a:pPr>
            <a:r>
              <a:rPr lang="en-US" sz="2800" smtClean="0"/>
              <a:t>Traditions of self-government and government institutions (vs. late independence)</a:t>
            </a:r>
          </a:p>
          <a:p>
            <a:pPr>
              <a:lnSpc>
                <a:spcPct val="90000"/>
              </a:lnSpc>
            </a:pPr>
            <a:r>
              <a:rPr lang="en-US" sz="2800" smtClean="0"/>
              <a:t>Geography favorable to development</a:t>
            </a:r>
          </a:p>
        </p:txBody>
      </p:sp>
    </p:spTree>
    <p:extLst>
      <p:ext uri="{BB962C8B-B14F-4D97-AF65-F5344CB8AC3E}">
        <p14:creationId xmlns:p14="http://schemas.microsoft.com/office/powerpoint/2010/main" val="54547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3.  There are “Substitute” Paths to Development 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000" dirty="0" smtClean="0"/>
              <a:t>Do poor countries have to go through same process as rich countries?  A: No.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Ex:  S. Korea, steel</a:t>
            </a:r>
          </a:p>
          <a:p>
            <a:pPr>
              <a:lnSpc>
                <a:spcPct val="80000"/>
              </a:lnSpc>
            </a:pPr>
            <a:r>
              <a:rPr lang="en-US" sz="2000" dirty="0" smtClean="0"/>
              <a:t>Most successful countries share certain characteristics: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Capable government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Reasonably efficient markets and institutions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Health and educated population</a:t>
            </a:r>
          </a:p>
          <a:p>
            <a:pPr>
              <a:lnSpc>
                <a:spcPct val="80000"/>
              </a:lnSpc>
            </a:pPr>
            <a:r>
              <a:rPr lang="en-US" sz="2000" dirty="0" smtClean="0"/>
              <a:t>BUT there are big differences:  for most “prerequisites” to development there are substitutes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E.g.:  Capital accumulation for the industrial revolution (England) versus </a:t>
            </a:r>
          </a:p>
          <a:p>
            <a:pPr lvl="2">
              <a:lnSpc>
                <a:spcPct val="80000"/>
              </a:lnSpc>
            </a:pPr>
            <a:r>
              <a:rPr lang="en-US" sz="1600" dirty="0" smtClean="0"/>
              <a:t>mobilization of international savings (Germany)</a:t>
            </a:r>
          </a:p>
          <a:p>
            <a:pPr lvl="2">
              <a:lnSpc>
                <a:spcPct val="80000"/>
              </a:lnSpc>
            </a:pPr>
            <a:r>
              <a:rPr lang="en-US" sz="1600" dirty="0" smtClean="0"/>
              <a:t>Taxing power of the state (19</a:t>
            </a:r>
            <a:r>
              <a:rPr lang="en-US" sz="1600" baseline="30000" dirty="0" smtClean="0"/>
              <a:t>th</a:t>
            </a:r>
            <a:r>
              <a:rPr lang="en-US" sz="1600" dirty="0" smtClean="0"/>
              <a:t> C. Russia, Meiji Japan)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Sometimes foreign resources (money, people) can be substitutes when these resources are scarce locally—but careful!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The world’s second largest agricultural exporter: (Guess)</a:t>
            </a:r>
          </a:p>
          <a:p>
            <a:pPr lvl="1">
              <a:lnSpc>
                <a:spcPct val="80000"/>
              </a:lnSpc>
            </a:pPr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1590334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1936</TotalTime>
  <Words>918</Words>
  <Application>Microsoft Office PowerPoint</Application>
  <PresentationFormat>On-screen Show (4:3)</PresentationFormat>
  <Paragraphs>115</Paragraphs>
  <Slides>19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Blank Presentation</vt:lpstr>
      <vt:lpstr>Chart</vt:lpstr>
      <vt:lpstr>Chapter 1 Introduction</vt:lpstr>
      <vt:lpstr>PowerPoint Presentation</vt:lpstr>
      <vt:lpstr>Book (The Core of this Course) </vt:lpstr>
      <vt:lpstr>What Is Development Economics?</vt:lpstr>
      <vt:lpstr>Evolution of Development Thought</vt:lpstr>
      <vt:lpstr>Trusting (International) Markets</vt:lpstr>
      <vt:lpstr>Back to the Bigger Question: What’s Development?</vt:lpstr>
      <vt:lpstr>Efficiency Versus Equity</vt:lpstr>
      <vt:lpstr>Why Efficiency Cannot Be Separated from Equity</vt:lpstr>
      <vt:lpstr>What Is Economic Development?</vt:lpstr>
      <vt:lpstr>But Careful:  Costa Rica vs. Equatorial Guinea</vt:lpstr>
      <vt:lpstr>Income and Growth</vt:lpstr>
      <vt:lpstr>What Development Projects Focus On</vt:lpstr>
      <vt:lpstr>So What Is Development Then? What Does the UN Say?  (The Millennium Development Goals)  http://www.youtube.com/watch?v=vddX4n30sXY  </vt:lpstr>
      <vt:lpstr>Millennium Development Goals</vt:lpstr>
      <vt:lpstr>What Happens When Countries Develop?</vt:lpstr>
      <vt:lpstr>Things to Keep in Mind: 1.  Globalization</vt:lpstr>
      <vt:lpstr>2. History and Geography Matter</vt:lpstr>
      <vt:lpstr>3.  There are “Substitute” Paths to Development </vt:lpstr>
    </vt:vector>
  </TitlesOfParts>
  <Company>JOHN MCAUSLAND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creator>John McAusland</dc:creator>
  <cp:lastModifiedBy>J. Edward Taylor</cp:lastModifiedBy>
  <cp:revision>88</cp:revision>
  <cp:lastPrinted>2005-12-26T16:06:54Z</cp:lastPrinted>
  <dcterms:created xsi:type="dcterms:W3CDTF">2005-10-21T20:23:47Z</dcterms:created>
  <dcterms:modified xsi:type="dcterms:W3CDTF">2012-10-31T01:00:41Z</dcterms:modified>
</cp:coreProperties>
</file>